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00503000000020004" pitchFamily="2" charset="0"/>
      <p:regular r:id="rId13"/>
    </p:embeddedFont>
  </p:embeddedFontLst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86379"/>
  </p:normalViewPr>
  <p:slideViewPr>
    <p:cSldViewPr snapToGrid="0" snapToObjects="1">
      <p:cViewPr varScale="1">
        <p:scale>
          <a:sx n="79" d="100"/>
          <a:sy n="79" d="100"/>
        </p:scale>
        <p:origin x="624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888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342900"/>
            <a:ext cx="4909457" cy="73641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92354" y="2492454"/>
            <a:ext cx="575917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Trabajo Final Integrador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410188"/>
            <a:ext cx="7556421" cy="1711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Física e Ingeniería en Informática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793790" y="541948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Universidad de Mendoza - Cátedra de Física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972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127" y="2436614"/>
            <a:ext cx="5452705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Cronograma y Organización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39127" y="4927044"/>
            <a:ext cx="13352145" cy="22860"/>
          </a:xfrm>
          <a:prstGeom prst="roundRect">
            <a:avLst>
              <a:gd name="adj" fmla="val 293563"/>
            </a:avLst>
          </a:prstGeom>
          <a:solidFill>
            <a:srgbClr val="DDD6BA"/>
          </a:solidFill>
          <a:ln/>
        </p:spPr>
      </p:sp>
      <p:sp>
        <p:nvSpPr>
          <p:cNvPr id="5" name="Shape 2"/>
          <p:cNvSpPr/>
          <p:nvPr/>
        </p:nvSpPr>
        <p:spPr>
          <a:xfrm>
            <a:off x="3238024" y="4447758"/>
            <a:ext cx="22860" cy="479346"/>
          </a:xfrm>
          <a:prstGeom prst="roundRect">
            <a:avLst>
              <a:gd name="adj" fmla="val 293563"/>
            </a:avLst>
          </a:prstGeom>
          <a:solidFill>
            <a:srgbClr val="DDD6BA"/>
          </a:solidFill>
          <a:ln/>
        </p:spPr>
      </p:sp>
      <p:sp>
        <p:nvSpPr>
          <p:cNvPr id="6" name="Shape 3"/>
          <p:cNvSpPr/>
          <p:nvPr/>
        </p:nvSpPr>
        <p:spPr>
          <a:xfrm>
            <a:off x="3069788" y="4747320"/>
            <a:ext cx="359450" cy="359450"/>
          </a:xfrm>
          <a:prstGeom prst="roundRect">
            <a:avLst>
              <a:gd name="adj" fmla="val 186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129617" y="4777204"/>
            <a:ext cx="23967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2205514" y="3175516"/>
            <a:ext cx="2088237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Formación de Grupos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8909" y="3521035"/>
            <a:ext cx="4901446" cy="766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Máximo 3 integrantes por equipo.</a:t>
            </a:r>
            <a:r>
              <a:rPr lang="en-US" sz="12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 recomienda diversidad de habilidades: programación, física teórica y visualización de datos para optimizar el trabajo colaborativo.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948363" y="4926985"/>
            <a:ext cx="22860" cy="479346"/>
          </a:xfrm>
          <a:prstGeom prst="roundRect">
            <a:avLst>
              <a:gd name="adj" fmla="val 293563"/>
            </a:avLst>
          </a:prstGeom>
          <a:solidFill>
            <a:srgbClr val="DDD6BA"/>
          </a:solidFill>
          <a:ln/>
        </p:spPr>
      </p:sp>
      <p:sp>
        <p:nvSpPr>
          <p:cNvPr id="11" name="Shape 8"/>
          <p:cNvSpPr/>
          <p:nvPr/>
        </p:nvSpPr>
        <p:spPr>
          <a:xfrm>
            <a:off x="5780127" y="4747320"/>
            <a:ext cx="359450" cy="359450"/>
          </a:xfrm>
          <a:prstGeom prst="roundRect">
            <a:avLst>
              <a:gd name="adj" fmla="val 186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839956" y="4777204"/>
            <a:ext cx="23967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25960" y="5566172"/>
            <a:ext cx="22680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 del Proyecto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3509248" y="5911691"/>
            <a:ext cx="4901446" cy="766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Período intensivo de implementación, testing y refinamiento. </a:t>
            </a:r>
            <a:r>
              <a:rPr lang="en-US" sz="125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Consultas disponibles</a:t>
            </a:r>
            <a:r>
              <a:rPr lang="en-US" sz="12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durante horarios de cátedra para resolución de dudas técnicas específicas.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8658701" y="4447758"/>
            <a:ext cx="22860" cy="479346"/>
          </a:xfrm>
          <a:prstGeom prst="roundRect">
            <a:avLst>
              <a:gd name="adj" fmla="val 293563"/>
            </a:avLst>
          </a:prstGeom>
          <a:solidFill>
            <a:srgbClr val="DDD6BA"/>
          </a:solidFill>
          <a:ln/>
        </p:spPr>
      </p:sp>
      <p:sp>
        <p:nvSpPr>
          <p:cNvPr id="16" name="Shape 13"/>
          <p:cNvSpPr/>
          <p:nvPr/>
        </p:nvSpPr>
        <p:spPr>
          <a:xfrm>
            <a:off x="8490466" y="4747320"/>
            <a:ext cx="359450" cy="359450"/>
          </a:xfrm>
          <a:prstGeom prst="roundRect">
            <a:avLst>
              <a:gd name="adj" fmla="val 186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550295" y="4777204"/>
            <a:ext cx="23967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7671673" y="3175516"/>
            <a:ext cx="199727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Entrega Final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6219587" y="3521035"/>
            <a:ext cx="4901446" cy="766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Código fuente e informe completo.</a:t>
            </a:r>
            <a:r>
              <a:rPr lang="en-US" sz="12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Subida al sistema académico antes de la fecha límite especificada. No se aceptarán entregas tardías.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11369040" y="4926985"/>
            <a:ext cx="22860" cy="479346"/>
          </a:xfrm>
          <a:prstGeom prst="roundRect">
            <a:avLst>
              <a:gd name="adj" fmla="val 293563"/>
            </a:avLst>
          </a:prstGeom>
          <a:solidFill>
            <a:srgbClr val="DDD6BA"/>
          </a:solidFill>
          <a:ln/>
        </p:spPr>
      </p:sp>
      <p:sp>
        <p:nvSpPr>
          <p:cNvPr id="21" name="Shape 18"/>
          <p:cNvSpPr/>
          <p:nvPr/>
        </p:nvSpPr>
        <p:spPr>
          <a:xfrm>
            <a:off x="11200805" y="4747320"/>
            <a:ext cx="359450" cy="359450"/>
          </a:xfrm>
          <a:prstGeom prst="roundRect">
            <a:avLst>
              <a:gd name="adj" fmla="val 186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1260634" y="4777204"/>
            <a:ext cx="23967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850" dirty="0"/>
          </a:p>
        </p:txBody>
      </p:sp>
      <p:sp>
        <p:nvSpPr>
          <p:cNvPr id="23" name="Text 20"/>
          <p:cNvSpPr/>
          <p:nvPr/>
        </p:nvSpPr>
        <p:spPr>
          <a:xfrm>
            <a:off x="10382012" y="5566172"/>
            <a:ext cx="199727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Exposiciones Orales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8929926" y="5911691"/>
            <a:ext cx="4901446" cy="766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Presentaciones de 15 minutos</a:t>
            </a:r>
            <a:r>
              <a:rPr lang="en-US" sz="12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 demostración en vivo. Evaluación de comunicación técnica y dominio del contenido desarrollado.</a:t>
            </a:r>
            <a:endParaRPr lang="en-US" sz="1250" dirty="0"/>
          </a:p>
        </p:txBody>
      </p:sp>
      <p:sp>
        <p:nvSpPr>
          <p:cNvPr id="25" name="Shape 22"/>
          <p:cNvSpPr/>
          <p:nvPr/>
        </p:nvSpPr>
        <p:spPr>
          <a:xfrm>
            <a:off x="639127" y="6858238"/>
            <a:ext cx="13352145" cy="934522"/>
          </a:xfrm>
          <a:prstGeom prst="roundRect">
            <a:avLst>
              <a:gd name="adj" fmla="val 7181"/>
            </a:avLst>
          </a:prstGeom>
          <a:solidFill>
            <a:srgbClr val="B6FCB8"/>
          </a:solidFill>
          <a:ln/>
        </p:spPr>
      </p:sp>
      <p:pic>
        <p:nvPicPr>
          <p:cNvPr id="2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09" y="7100888"/>
            <a:ext cx="199668" cy="159782"/>
          </a:xfrm>
          <a:prstGeom prst="rect">
            <a:avLst/>
          </a:prstGeom>
        </p:spPr>
      </p:pic>
      <p:sp>
        <p:nvSpPr>
          <p:cNvPr id="27" name="Text 23"/>
          <p:cNvSpPr/>
          <p:nvPr/>
        </p:nvSpPr>
        <p:spPr>
          <a:xfrm>
            <a:off x="1158359" y="7057906"/>
            <a:ext cx="12673132" cy="511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¡Éxito en el TFI!</a:t>
            </a:r>
            <a:r>
              <a:rPr lang="en-US" sz="12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Este proyecto representa una oportunidad única para demostrar la integración de conocimientos físicos y computacionales adquiridos durante el semestre.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14124"/>
            <a:ext cx="72047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Fundamentación del Proyecto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10452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Trabajo Final Integrador representa la culminación de un semestre de aprendizaje intensivo, donde convergen los fundamentos teóricos de la física con las herramientas computacionales más avanzadas de la ingeniería informática.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159204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proyecto desafía a los estudiantes a trascender la memorización de fórmulas y adentrarse en el modelado real de sistemas físicos complejos, utilizando Python como vehículo para la simulación numérica y el análisis crítico de resultados.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874" y="1755100"/>
            <a:ext cx="6279356" cy="41882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64874" y="6166604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integración de contenidos abarca desde magnitudes y unidades básicas hasta conceptos avanzados de trabajo y energía, creando un puente sólido entre la teoría física y su implementación computacional.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639"/>
            <a:ext cx="608207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Objetivos de Aprendizaje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936552"/>
            <a:ext cx="4215289" cy="2905006"/>
          </a:xfrm>
          <a:prstGeom prst="roundRect">
            <a:avLst>
              <a:gd name="adj" fmla="val 28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9768" y="2142530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C2A626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479" y="2272665"/>
            <a:ext cx="267891" cy="3349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9768" y="293620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Aplicación Integral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3365421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 problemas complejos utilizando contenidos de las Unidades 1 a 4, desde cinemática hasta trabajo y energía.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07437" y="1936552"/>
            <a:ext cx="4215408" cy="2905006"/>
          </a:xfrm>
          <a:prstGeom prst="roundRect">
            <a:avLst>
              <a:gd name="adj" fmla="val 28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13415" y="2142530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C2A626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126" y="2272665"/>
            <a:ext cx="267891" cy="33492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13415" y="2936200"/>
            <a:ext cx="295406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Programación Avanzada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5413415" y="3365421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Dominar Python a nivel profesional, integrando librerías científicas y métodos numéricos especializados.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9621203" y="1936552"/>
            <a:ext cx="4215289" cy="2905006"/>
          </a:xfrm>
          <a:prstGeom prst="roundRect">
            <a:avLst>
              <a:gd name="adj" fmla="val 2870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27181" y="2142530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C2A626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0892" y="2306122"/>
            <a:ext cx="267891" cy="26789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27181" y="2936200"/>
            <a:ext cx="281487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Modelado y Simulación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827181" y="3365421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Desarrollar competencias para crear modelos físicos precisos y analizarlos computacionalmente.</a:t>
            </a:r>
            <a:endParaRPr lang="en-US" sz="1550" dirty="0"/>
          </a:p>
        </p:txBody>
      </p:sp>
      <p:sp>
        <p:nvSpPr>
          <p:cNvPr id="18" name="Shape 13"/>
          <p:cNvSpPr/>
          <p:nvPr/>
        </p:nvSpPr>
        <p:spPr>
          <a:xfrm>
            <a:off x="793790" y="5039916"/>
            <a:ext cx="6422112" cy="2269927"/>
          </a:xfrm>
          <a:prstGeom prst="roundRect">
            <a:avLst>
              <a:gd name="adj" fmla="val 3672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999768" y="5245894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C2A626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3479" y="5376029"/>
            <a:ext cx="267891" cy="33492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99768" y="6039564"/>
            <a:ext cx="267450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Visualización Efectiva</a:t>
            </a:r>
            <a:endParaRPr lang="en-US" sz="1950" dirty="0"/>
          </a:p>
        </p:txBody>
      </p:sp>
      <p:sp>
        <p:nvSpPr>
          <p:cNvPr id="22" name="Text 16"/>
          <p:cNvSpPr/>
          <p:nvPr/>
        </p:nvSpPr>
        <p:spPr>
          <a:xfrm>
            <a:off x="999768" y="6468785"/>
            <a:ext cx="6010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Crear representaciones gráficas claras que faciliten la interpretación y comunicación de resultados científicos.</a:t>
            </a:r>
            <a:endParaRPr lang="en-US" sz="1550" dirty="0"/>
          </a:p>
        </p:txBody>
      </p:sp>
      <p:sp>
        <p:nvSpPr>
          <p:cNvPr id="23" name="Shape 17"/>
          <p:cNvSpPr/>
          <p:nvPr/>
        </p:nvSpPr>
        <p:spPr>
          <a:xfrm>
            <a:off x="7414260" y="5039916"/>
            <a:ext cx="6422231" cy="2269927"/>
          </a:xfrm>
          <a:prstGeom prst="roundRect">
            <a:avLst>
              <a:gd name="adj" fmla="val 3672"/>
            </a:avLst>
          </a:prstGeom>
          <a:solidFill>
            <a:srgbClr val="F7F0D4"/>
          </a:solidFill>
          <a:ln w="7620">
            <a:solidFill>
              <a:srgbClr val="DDD6BA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20238" y="5245894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C2A626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3949" y="5376029"/>
            <a:ext cx="267891" cy="334923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20238" y="6039564"/>
            <a:ext cx="29376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Integración Disciplinaria</a:t>
            </a:r>
            <a:endParaRPr lang="en-US" sz="1950" dirty="0"/>
          </a:p>
        </p:txBody>
      </p:sp>
      <p:sp>
        <p:nvSpPr>
          <p:cNvPr id="27" name="Text 20"/>
          <p:cNvSpPr/>
          <p:nvPr/>
        </p:nvSpPr>
        <p:spPr>
          <a:xfrm>
            <a:off x="7620238" y="6468785"/>
            <a:ext cx="6010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Fortalecer la sinergia entre física e informática como competencias esenciales de la carrera profesional.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566" y="496133"/>
            <a:ext cx="7521773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 err="1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Opciones</a:t>
            </a:r>
            <a:r>
              <a:rPr lang="en-US" sz="35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Proyecto Disponibles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20566" y="1419344"/>
            <a:ext cx="13189268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grupo debe seleccionar una opción que desafíe sus habilidades y permita una exploración profunda de los conceptos físicos mediante simulación computacional.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20566" y="2198251"/>
            <a:ext cx="6504503" cy="2677478"/>
          </a:xfrm>
          <a:prstGeom prst="roundRect">
            <a:avLst>
              <a:gd name="adj" fmla="val 2826"/>
            </a:avLst>
          </a:prstGeom>
          <a:solidFill>
            <a:srgbClr val="FFFFFF"/>
          </a:solidFill>
          <a:ln w="22860">
            <a:solidFill>
              <a:srgbClr val="DDD6B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3426" y="2221111"/>
            <a:ext cx="6458783" cy="540425"/>
          </a:xfrm>
          <a:prstGeom prst="roundRect">
            <a:avLst>
              <a:gd name="adj" fmla="val 8926"/>
            </a:avLst>
          </a:prstGeom>
          <a:solidFill>
            <a:srgbClr val="F7F0D4"/>
          </a:solidFill>
          <a:ln/>
        </p:spPr>
      </p:sp>
      <p:sp>
        <p:nvSpPr>
          <p:cNvPr id="6" name="Text 4"/>
          <p:cNvSpPr/>
          <p:nvPr/>
        </p:nvSpPr>
        <p:spPr>
          <a:xfrm>
            <a:off x="3837742" y="2318623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923568" y="2941677"/>
            <a:ext cx="3443168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Tiro Parabólico con Resistencia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23568" y="3331250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Modelado del movimiento en 2D con resistencia cuadrática del aire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923568" y="3682365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Comparación entre trayectorias ideales y reales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923568" y="4033480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completo de posición, velocidad y aceleración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923568" y="4384596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Animación interactiva de la trayectoria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7405211" y="2198251"/>
            <a:ext cx="6504623" cy="2677478"/>
          </a:xfrm>
          <a:prstGeom prst="roundRect">
            <a:avLst>
              <a:gd name="adj" fmla="val 2826"/>
            </a:avLst>
          </a:prstGeom>
          <a:solidFill>
            <a:srgbClr val="FFFFFF"/>
          </a:solidFill>
          <a:ln w="22860">
            <a:solidFill>
              <a:srgbClr val="DDD6B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428071" y="2221111"/>
            <a:ext cx="6458903" cy="540425"/>
          </a:xfrm>
          <a:prstGeom prst="roundRect">
            <a:avLst>
              <a:gd name="adj" fmla="val 8926"/>
            </a:avLst>
          </a:prstGeom>
          <a:solidFill>
            <a:srgbClr val="F7F0D4"/>
          </a:solidFill>
          <a:ln/>
        </p:spPr>
      </p:sp>
      <p:sp>
        <p:nvSpPr>
          <p:cNvPr id="14" name="Text 12"/>
          <p:cNvSpPr/>
          <p:nvPr/>
        </p:nvSpPr>
        <p:spPr>
          <a:xfrm>
            <a:off x="10522387" y="2318623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08213" y="2941677"/>
            <a:ext cx="3390305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Péndulo Simple y Amortiguado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608213" y="3331250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Resolución numérica de ecuaciones diferenciales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7608213" y="3682365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con soluciones analíticas para ángulos pequeños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7608213" y="4033480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energético temporal del sistema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7608213" y="4384596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Visualizaciones dinámicas del movimiento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20566" y="5055870"/>
            <a:ext cx="6504503" cy="2677478"/>
          </a:xfrm>
          <a:prstGeom prst="roundRect">
            <a:avLst>
              <a:gd name="adj" fmla="val 2826"/>
            </a:avLst>
          </a:prstGeom>
          <a:solidFill>
            <a:srgbClr val="FFFFFF"/>
          </a:solidFill>
          <a:ln w="22860">
            <a:solidFill>
              <a:srgbClr val="DDD6BA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43426" y="5078730"/>
            <a:ext cx="6458783" cy="540425"/>
          </a:xfrm>
          <a:prstGeom prst="roundRect">
            <a:avLst>
              <a:gd name="adj" fmla="val 8926"/>
            </a:avLst>
          </a:prstGeom>
          <a:solidFill>
            <a:srgbClr val="F7F0D4"/>
          </a:solidFill>
          <a:ln/>
        </p:spPr>
      </p:sp>
      <p:sp>
        <p:nvSpPr>
          <p:cNvPr id="22" name="Text 20"/>
          <p:cNvSpPr/>
          <p:nvPr/>
        </p:nvSpPr>
        <p:spPr>
          <a:xfrm>
            <a:off x="3837742" y="5176242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923568" y="5799296"/>
            <a:ext cx="2252067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Colisiones en 2D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23568" y="6188869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Simulación de colisiones elásticas e inelásticas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923568" y="6539984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Verificación de conservación de momento y energía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923568" y="6891099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Extensión a sistemas de múltiples partículas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923568" y="7242215"/>
            <a:ext cx="609850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estadístico de comportamientos emergentes</a:t>
            </a:r>
            <a:endParaRPr lang="en-US" sz="1400" dirty="0"/>
          </a:p>
        </p:txBody>
      </p:sp>
      <p:sp>
        <p:nvSpPr>
          <p:cNvPr id="28" name="Shape 26"/>
          <p:cNvSpPr/>
          <p:nvPr/>
        </p:nvSpPr>
        <p:spPr>
          <a:xfrm>
            <a:off x="7405211" y="5055870"/>
            <a:ext cx="6504623" cy="2677478"/>
          </a:xfrm>
          <a:prstGeom prst="roundRect">
            <a:avLst>
              <a:gd name="adj" fmla="val 2826"/>
            </a:avLst>
          </a:prstGeom>
          <a:solidFill>
            <a:srgbClr val="FFFFFF"/>
          </a:solidFill>
          <a:ln w="22860">
            <a:solidFill>
              <a:srgbClr val="DDD6BA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428071" y="5078730"/>
            <a:ext cx="6458903" cy="540425"/>
          </a:xfrm>
          <a:prstGeom prst="roundRect">
            <a:avLst>
              <a:gd name="adj" fmla="val 8926"/>
            </a:avLst>
          </a:prstGeom>
          <a:solidFill>
            <a:srgbClr val="F7F0D4"/>
          </a:solidFill>
          <a:ln/>
        </p:spPr>
      </p:sp>
      <p:sp>
        <p:nvSpPr>
          <p:cNvPr id="30" name="Text 28"/>
          <p:cNvSpPr/>
          <p:nvPr/>
        </p:nvSpPr>
        <p:spPr>
          <a:xfrm>
            <a:off x="10522387" y="5176242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08213" y="5799296"/>
            <a:ext cx="3176230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Trabajo de Fuerzas Variables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608213" y="6188869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de integración numérica avanzada</a:t>
            </a:r>
            <a:endParaRPr lang="en-US" sz="1400" dirty="0"/>
          </a:p>
        </p:txBody>
      </p:sp>
      <p:sp>
        <p:nvSpPr>
          <p:cNvPr id="33" name="Text 31"/>
          <p:cNvSpPr/>
          <p:nvPr/>
        </p:nvSpPr>
        <p:spPr>
          <a:xfrm>
            <a:off x="7608213" y="6539984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Modelado de resortes no lineales</a:t>
            </a:r>
            <a:endParaRPr lang="en-US" sz="1400" dirty="0"/>
          </a:p>
        </p:txBody>
      </p:sp>
      <p:sp>
        <p:nvSpPr>
          <p:cNvPr id="34" name="Text 32"/>
          <p:cNvSpPr/>
          <p:nvPr/>
        </p:nvSpPr>
        <p:spPr>
          <a:xfrm>
            <a:off x="7608213" y="6891099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Comparación numérica vs. analítica</a:t>
            </a:r>
            <a:endParaRPr lang="en-US" sz="1400" dirty="0"/>
          </a:p>
        </p:txBody>
      </p:sp>
      <p:sp>
        <p:nvSpPr>
          <p:cNvPr id="35" name="Text 33"/>
          <p:cNvSpPr/>
          <p:nvPr/>
        </p:nvSpPr>
        <p:spPr>
          <a:xfrm>
            <a:off x="7608213" y="7242215"/>
            <a:ext cx="609861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Representación gráfica del área bajo la curva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40404" y="273368"/>
            <a:ext cx="4349591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131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Opción A: Tiro Parabólico Avanzado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397669" y="832604"/>
            <a:ext cx="124301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35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Desafío Técnico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397669" y="1324420"/>
            <a:ext cx="8204002" cy="899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 opción requiere modelar el movimiento proyectil considerando la resistencia del aire, un factor crítico ignorado en aproximaciones básicas pero fundamental en aplicaciones reales de balística y </a:t>
            </a:r>
            <a:r>
              <a:rPr lang="es-ES_tradnl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deportes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397669" y="2639061"/>
            <a:ext cx="2966017" cy="369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200"/>
              </a:lnSpc>
              <a:buNone/>
            </a:pPr>
            <a:r>
              <a:rPr lang="en-US" sz="175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Componentes del Proyecto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97669" y="3024484"/>
            <a:ext cx="8204002" cy="159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40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Modelado 2D completo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 fuerzas gravitacionales y de arrastre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397669" y="3389766"/>
            <a:ext cx="8204002" cy="159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40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Comparación cuantitativa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entre trayectorias ideales y reales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397669" y="3755048"/>
            <a:ext cx="8204002" cy="159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40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cinematico integral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posición, velocidad, aceleración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397669" y="4132713"/>
            <a:ext cx="8204002" cy="159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40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Cálculos de alcance y altura máxima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 diferentes coeficientes de arrastre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397669" y="4510378"/>
            <a:ext cx="8204002" cy="159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400" b="1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Animación en tiempo real</a:t>
            </a: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la trayectoria completa</a:t>
            </a:r>
            <a:endParaRPr lang="en-US" sz="14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0900" y="844988"/>
            <a:ext cx="3229333" cy="5741702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8846313" y="6649142"/>
            <a:ext cx="5388531" cy="1072458"/>
          </a:xfrm>
          <a:prstGeom prst="roundRect">
            <a:avLst>
              <a:gd name="adj" fmla="val 7184"/>
            </a:avLst>
          </a:prstGeom>
          <a:solidFill>
            <a:srgbClr val="B6D6FC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1119" y="10688955"/>
            <a:ext cx="124301" cy="9941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9057589" y="6780766"/>
            <a:ext cx="4965978" cy="94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Nivel de Complejidad:</a:t>
            </a:r>
            <a:r>
              <a:rPr lang="en-US" sz="12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Alto - Requiere integración numérica de ecuaciones diferenciales acopladas y manejo de fuerzas dependientes de la velocidad.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5181" y="2339935"/>
            <a:ext cx="1173992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C9131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Opciones B, C y D: Exploraciones Especializadas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55206"/>
            <a:ext cx="341733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Opción B: Péndulo Dinámico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984427"/>
            <a:ext cx="4182189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Resolución numérica de ecuaciones diferenciales no lineales del péndulo, comparando soluciones exactas con aproximaciones de ángulos pequeños. Incluye análisis energético completo y efectos de amortiguamiento viscoso.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223986" y="3555206"/>
            <a:ext cx="29141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Opción C: Colisiones 2D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5223986" y="3984427"/>
            <a:ext cx="4182308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Simulación avanzada de colisiones elásticas e inelásticas entre partículas, verificando principios de conservación. Extensión opcional a sistemas de gas ideal con múltiples partículas en contenedores cerrados.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654302" y="3555206"/>
            <a:ext cx="340852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Opción D: Fuerzas Variables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654302" y="3984427"/>
            <a:ext cx="4182308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de algoritmos de integración numérica para calcular trabajo realizado por fuerzas no constantes. Enfoque en resortes no ideales con comportamiento no lineal y comparación con modelos teóricos.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9007"/>
            <a:ext cx="909351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Requisitos Técnicos de Programación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4592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código debe demostrar competencias avanzadas en programación científica y buenas prácticas de desarrollo de software.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18670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250102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645926"/>
            <a:ext cx="345638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Implementación en Python 3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93790" y="307514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Utilización de la versión más reciente del lenguaje, aprovechando sus características modernas y optimizaciones de rendimiento.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414379" y="218670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4379" y="250102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10" name="Text 8"/>
          <p:cNvSpPr/>
          <p:nvPr/>
        </p:nvSpPr>
        <p:spPr>
          <a:xfrm>
            <a:off x="7414379" y="2645926"/>
            <a:ext cx="41568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Programación Orientada a Objetos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414379" y="307514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Diseño de clases especializadas para cuerpos físicos, fuerzas, sistemas de partículas y métodos de integración numérica.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405741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93790" y="437173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4516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Librerías Científicas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93790" y="494585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Integración mínima de tres librerías: numpy (cálculo numérico), matplotlib (visualización), scipy/sympy (análisis científico).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414379" y="405741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414379" y="437173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18" name="Text 16"/>
          <p:cNvSpPr/>
          <p:nvPr/>
        </p:nvSpPr>
        <p:spPr>
          <a:xfrm>
            <a:off x="7414379" y="4516636"/>
            <a:ext cx="302871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Métodos Numéricos EDO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14379" y="494585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de algoritmos de Euler, Runge-Kutta o métodos equivalentes para resolver ecuaciones diferenciales ordinarias.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93790" y="592812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793790" y="624244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22" name="Text 20"/>
          <p:cNvSpPr/>
          <p:nvPr/>
        </p:nvSpPr>
        <p:spPr>
          <a:xfrm>
            <a:off x="793790" y="6387346"/>
            <a:ext cx="32445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Visualizaciones Dinámicas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793790" y="681656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Creación de gráficos interactivos y animaciones que ilustren la evolución temporal de los sistemas físicos estudiados.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414379" y="592812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5" name="Shape 23"/>
          <p:cNvSpPr/>
          <p:nvPr/>
        </p:nvSpPr>
        <p:spPr>
          <a:xfrm>
            <a:off x="7414379" y="6242447"/>
            <a:ext cx="6422231" cy="22860"/>
          </a:xfrm>
          <a:prstGeom prst="rect">
            <a:avLst/>
          </a:prstGeom>
          <a:solidFill>
            <a:srgbClr val="C2A626"/>
          </a:solidFill>
          <a:ln/>
        </p:spPr>
      </p:sp>
      <p:sp>
        <p:nvSpPr>
          <p:cNvPr id="26" name="Text 24"/>
          <p:cNvSpPr/>
          <p:nvPr/>
        </p:nvSpPr>
        <p:spPr>
          <a:xfrm>
            <a:off x="7414379" y="6387346"/>
            <a:ext cx="37135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Documentación y Modularidad</a:t>
            </a:r>
            <a:endParaRPr lang="en-US" sz="1950" dirty="0"/>
          </a:p>
        </p:txBody>
      </p:sp>
      <p:sp>
        <p:nvSpPr>
          <p:cNvPr id="27" name="Text 25"/>
          <p:cNvSpPr/>
          <p:nvPr/>
        </p:nvSpPr>
        <p:spPr>
          <a:xfrm>
            <a:off x="7414379" y="6816566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Código bien documentado con comentarios explicativos y organización modular para facilitar mantenimiento y reutilización.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272891"/>
            <a:ext cx="30204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5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Entregables del Proyecto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396835" y="1051578"/>
            <a:ext cx="6797397" cy="1781677"/>
          </a:xfrm>
          <a:prstGeom prst="roundRect">
            <a:avLst>
              <a:gd name="adj" fmla="val 9141"/>
            </a:avLst>
          </a:prstGeom>
          <a:solidFill>
            <a:srgbClr val="FFFFFF"/>
          </a:solidFill>
          <a:ln w="15240">
            <a:solidFill>
              <a:srgbClr val="DDD6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381595" y="1051578"/>
            <a:ext cx="60960" cy="1781677"/>
          </a:xfrm>
          <a:prstGeom prst="roundRect">
            <a:avLst>
              <a:gd name="adj" fmla="val 68372"/>
            </a:avLst>
          </a:prstGeom>
          <a:solidFill>
            <a:srgbClr val="C2A626"/>
          </a:solidFill>
          <a:ln/>
        </p:spPr>
      </p:sp>
      <p:sp>
        <p:nvSpPr>
          <p:cNvPr id="5" name="Text 3"/>
          <p:cNvSpPr/>
          <p:nvPr/>
        </p:nvSpPr>
        <p:spPr>
          <a:xfrm>
            <a:off x="556974" y="1342868"/>
            <a:ext cx="1493758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Código Fuente Completo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56974" y="1597066"/>
            <a:ext cx="6522839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en Python debidamente documentada, con estructura modular y comentarios explicativos que faciliten la comprensión del algoritmo y su lógica física.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396835" y="3124545"/>
            <a:ext cx="6797397" cy="1740951"/>
          </a:xfrm>
          <a:prstGeom prst="roundRect">
            <a:avLst>
              <a:gd name="adj" fmla="val 9141"/>
            </a:avLst>
          </a:prstGeom>
          <a:solidFill>
            <a:srgbClr val="FFFFFF"/>
          </a:solidFill>
          <a:ln w="15240">
            <a:solidFill>
              <a:srgbClr val="DDD6B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381595" y="3124545"/>
            <a:ext cx="60960" cy="1740951"/>
          </a:xfrm>
          <a:prstGeom prst="roundRect">
            <a:avLst>
              <a:gd name="adj" fmla="val 68372"/>
            </a:avLst>
          </a:prstGeom>
          <a:solidFill>
            <a:srgbClr val="C2A626"/>
          </a:solidFill>
          <a:ln/>
        </p:spPr>
      </p:sp>
      <p:sp>
        <p:nvSpPr>
          <p:cNvPr id="9" name="Text 7"/>
          <p:cNvSpPr/>
          <p:nvPr/>
        </p:nvSpPr>
        <p:spPr>
          <a:xfrm>
            <a:off x="556974" y="3493547"/>
            <a:ext cx="15857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Informe Técnico Detallado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56974" y="3747745"/>
            <a:ext cx="6522839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Documento de máximo 10 páginas que incluya introducción teórica, desarrollo del modelo matemático, metodología numérica, resultados experimentales y análisis crítico comparativo.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396835" y="5156786"/>
            <a:ext cx="6797397" cy="1516730"/>
          </a:xfrm>
          <a:prstGeom prst="roundRect">
            <a:avLst>
              <a:gd name="adj" fmla="val 9141"/>
            </a:avLst>
          </a:prstGeom>
          <a:solidFill>
            <a:srgbClr val="FFFFFF"/>
          </a:solidFill>
          <a:ln w="15240">
            <a:solidFill>
              <a:srgbClr val="DDD6B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381595" y="5156786"/>
            <a:ext cx="60960" cy="1516730"/>
          </a:xfrm>
          <a:prstGeom prst="roundRect">
            <a:avLst>
              <a:gd name="adj" fmla="val 68372"/>
            </a:avLst>
          </a:prstGeom>
          <a:solidFill>
            <a:srgbClr val="C2A626"/>
          </a:solidFill>
          <a:ln/>
        </p:spPr>
      </p:sp>
      <p:sp>
        <p:nvSpPr>
          <p:cNvPr id="13" name="Text 11"/>
          <p:cNvSpPr/>
          <p:nvPr/>
        </p:nvSpPr>
        <p:spPr>
          <a:xfrm>
            <a:off x="556974" y="5387553"/>
            <a:ext cx="1658541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Exposición Oral Profesional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556974" y="5741664"/>
            <a:ext cx="6522839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s-ES_tradnl" sz="140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Presentación de 15 minutos por grupo con demostración en vivo de la simulación, explicación de resultados y sesión de preguntas técnicas.</a:t>
            </a:r>
            <a:endParaRPr lang="es-ES_tradnl" sz="14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069" y="533188"/>
            <a:ext cx="3897116" cy="5830077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7443788" y="6505956"/>
            <a:ext cx="6797397" cy="1237504"/>
          </a:xfrm>
          <a:prstGeom prst="roundRect">
            <a:avLst>
              <a:gd name="adj" fmla="val 3432"/>
            </a:avLst>
          </a:prstGeom>
          <a:solidFill>
            <a:srgbClr val="F2E9BF"/>
          </a:solidFill>
          <a:ln/>
        </p:spPr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967" y="11275338"/>
            <a:ext cx="123944" cy="99179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7766090" y="6629900"/>
            <a:ext cx="6375916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Estructura del Informe: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</a:t>
            </a:r>
            <a:r>
              <a:rPr lang="en-US" sz="14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Introducción teórica del problema• Desarrollo del modelo numérico• Resultados y visualizaciones• Comparación con teoría• Conclusiones y trabajo futuro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213" y="383262"/>
            <a:ext cx="3926086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1B1B2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Criterios de Evaluación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57213" y="1097161"/>
            <a:ext cx="13515975" cy="222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evaluación integral considera tanto la profundidad teórica como la excelencia técnica en la implementación computacional.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3035856" y="2382083"/>
            <a:ext cx="1713428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30%</a:t>
            </a:r>
            <a:endParaRPr lang="en-US" sz="2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856" y="1511498"/>
            <a:ext cx="2089666" cy="20896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21925" y="3775234"/>
            <a:ext cx="1741408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Modelado Físico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557213" y="4076462"/>
            <a:ext cx="6670953" cy="445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Corrección en la aplicación de leyes físicas, precisión de ecuaciones diferenciales y validez del modelo matemático propuesto.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9880878" y="2382083"/>
            <a:ext cx="1713428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30%</a:t>
            </a:r>
            <a:endParaRPr lang="en-US" sz="27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2878" y="1511498"/>
            <a:ext cx="2089666" cy="208966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672161" y="3775234"/>
            <a:ext cx="2130981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Calidad de Programación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7402235" y="4076462"/>
            <a:ext cx="6670953" cy="445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Uso efectivo de programación orientada a objetos, integración de librerías científicas, eficiencia algorítmica y organización del código.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3035856" y="5706189"/>
            <a:ext cx="1713428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20%</a:t>
            </a:r>
            <a:endParaRPr lang="en-US" sz="27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7856" y="4835604"/>
            <a:ext cx="2089666" cy="208966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931200" y="7099340"/>
            <a:ext cx="192285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Análisis de Resultados</a:t>
            </a:r>
            <a:endParaRPr lang="en-US" sz="1350" dirty="0"/>
          </a:p>
        </p:txBody>
      </p:sp>
      <p:sp>
        <p:nvSpPr>
          <p:cNvPr id="15" name="Text 10"/>
          <p:cNvSpPr/>
          <p:nvPr/>
        </p:nvSpPr>
        <p:spPr>
          <a:xfrm>
            <a:off x="557213" y="7400568"/>
            <a:ext cx="6670953" cy="445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Comparación rigurosa con predicciones teóricas, interpretación crítica de discrepancias y validación de la simulación numérica.</a:t>
            </a:r>
            <a:endParaRPr lang="en-US" sz="1050" dirty="0"/>
          </a:p>
        </p:txBody>
      </p:sp>
      <p:sp>
        <p:nvSpPr>
          <p:cNvPr id="16" name="Text 11"/>
          <p:cNvSpPr/>
          <p:nvPr/>
        </p:nvSpPr>
        <p:spPr>
          <a:xfrm>
            <a:off x="9880878" y="5706189"/>
            <a:ext cx="1713428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20%</a:t>
            </a:r>
            <a:endParaRPr lang="en-US" sz="27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2878" y="4835604"/>
            <a:ext cx="2089666" cy="208966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625013" y="7099340"/>
            <a:ext cx="2225278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3C393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Presentación Professional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7402235" y="7400568"/>
            <a:ext cx="6670953" cy="445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Claridad del informe escrito, calidad estética de gráficos y animaciones, y efectividad de la comunicación oral técnica.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1086</Words>
  <Application>Microsoft Macintosh PowerPoint</Application>
  <PresentationFormat>Personalizado</PresentationFormat>
  <Paragraphs>127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Calibri</vt:lpstr>
      <vt:lpstr>Inter Light</vt:lpstr>
      <vt:lpstr>Arial</vt:lpstr>
      <vt:lpstr>Inter</vt:lpstr>
      <vt:lpstr>Inter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Usuario de Microsoft Office</cp:lastModifiedBy>
  <cp:revision>7</cp:revision>
  <dcterms:created xsi:type="dcterms:W3CDTF">2025-09-21T00:26:41Z</dcterms:created>
  <dcterms:modified xsi:type="dcterms:W3CDTF">2025-09-27T19:25:05Z</dcterms:modified>
</cp:coreProperties>
</file>